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20" r:id="rId1"/>
  </p:sldMasterIdLst>
  <p:notesMasterIdLst>
    <p:notesMasterId r:id="rId32"/>
  </p:notesMasterIdLst>
  <p:handoutMasterIdLst>
    <p:handoutMasterId r:id="rId33"/>
  </p:handoutMasterIdLst>
  <p:sldIdLst>
    <p:sldId id="416" r:id="rId2"/>
    <p:sldId id="418" r:id="rId3"/>
    <p:sldId id="431" r:id="rId4"/>
    <p:sldId id="452" r:id="rId5"/>
    <p:sldId id="430" r:id="rId6"/>
    <p:sldId id="432" r:id="rId7"/>
    <p:sldId id="394" r:id="rId8"/>
    <p:sldId id="382" r:id="rId9"/>
    <p:sldId id="453" r:id="rId10"/>
    <p:sldId id="433" r:id="rId11"/>
    <p:sldId id="390" r:id="rId12"/>
    <p:sldId id="396" r:id="rId13"/>
    <p:sldId id="435" r:id="rId14"/>
    <p:sldId id="436" r:id="rId15"/>
    <p:sldId id="437" r:id="rId16"/>
    <p:sldId id="438" r:id="rId17"/>
    <p:sldId id="439" r:id="rId18"/>
    <p:sldId id="440" r:id="rId19"/>
    <p:sldId id="441" r:id="rId20"/>
    <p:sldId id="442" r:id="rId21"/>
    <p:sldId id="443" r:id="rId22"/>
    <p:sldId id="444" r:id="rId23"/>
    <p:sldId id="445" r:id="rId24"/>
    <p:sldId id="446" r:id="rId25"/>
    <p:sldId id="447" r:id="rId26"/>
    <p:sldId id="448" r:id="rId27"/>
    <p:sldId id="449" r:id="rId28"/>
    <p:sldId id="450" r:id="rId29"/>
    <p:sldId id="451" r:id="rId30"/>
    <p:sldId id="434" r:id="rId31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61" autoAdjust="0"/>
    <p:restoredTop sz="98714" autoAdjust="0"/>
  </p:normalViewPr>
  <p:slideViewPr>
    <p:cSldViewPr showGuides="1">
      <p:cViewPr>
        <p:scale>
          <a:sx n="100" d="100"/>
          <a:sy n="100" d="100"/>
        </p:scale>
        <p:origin x="-712" y="-416"/>
      </p:cViewPr>
      <p:guideLst>
        <p:guide orient="horz" pos="3239"/>
        <p:guide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notesMaster" Target="notesMasters/notesMaster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handoutMaster" Target="handoutMasters/handoutMaster1.xml"/><Relationship Id="rId34" Type="http://schemas.openxmlformats.org/officeDocument/2006/relationships/printerSettings" Target="printerSettings/printerSettings1.bin"/><Relationship Id="rId35" Type="http://schemas.openxmlformats.org/officeDocument/2006/relationships/presProps" Target="presProps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theme" Target="theme/theme1.xml"/><Relationship Id="rId38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C388FA-247E-4D87-95DA-ED0103EC6369}" type="datetimeFigureOut">
              <a:rPr lang="en-US" smtClean="0"/>
              <a:pPr/>
              <a:t>2/27/13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26C7B2-B861-4BA8-ACEF-05561E91132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9991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3577FF-E001-4DEF-AC45-BDC108F07BCB}" type="datetimeFigureOut">
              <a:rPr lang="en-US" smtClean="0"/>
              <a:pPr/>
              <a:t>2/27/13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2B3186-0DC0-4EF2-A12F-61DE6AFE1F8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5519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2672605"/>
            <a:ext cx="3733819" cy="6831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199" y="2737862"/>
            <a:ext cx="3733801" cy="144018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199" y="2901480"/>
            <a:ext cx="3733801" cy="6858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199" y="2938407"/>
            <a:ext cx="1965960" cy="13716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199" y="2964784"/>
            <a:ext cx="1965960" cy="6858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199" y="2786905"/>
            <a:ext cx="3063240" cy="20574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6" y="2860842"/>
            <a:ext cx="160020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0" y="2552351"/>
            <a:ext cx="9144000" cy="183128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1" y="2571750"/>
            <a:ext cx="9144001" cy="10550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0" y="2547422"/>
            <a:ext cx="2729950" cy="18632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25717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42900" y="1143000"/>
            <a:ext cx="8458200" cy="1102519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33400" y="3314700"/>
            <a:ext cx="4953000" cy="131445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599" y="2969785"/>
            <a:ext cx="960120" cy="342900"/>
          </a:xfrm>
        </p:spPr>
        <p:txBody>
          <a:bodyPr/>
          <a:lstStyle/>
          <a:p>
            <a:fld id="{17D6A9FB-436A-4719-9100-B21F40CE1206}" type="datetime1">
              <a:rPr lang="en-US" smtClean="0"/>
              <a:pPr/>
              <a:t>2/27/13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199" y="2969071"/>
            <a:ext cx="12954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852"/>
            <a:ext cx="747712" cy="27432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10A84939-7289-44B1-BFEF-417ACACDF4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788A9-939F-4FC3-8EE6-F0B4E8DAB826}" type="datetime1">
              <a:rPr lang="en-US" smtClean="0"/>
              <a:pPr/>
              <a:t>2/27/13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84939-7289-44B1-BFEF-417ACACDF4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857250"/>
            <a:ext cx="1905000" cy="41148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857250"/>
            <a:ext cx="6248400" cy="41148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161D8-4120-4DDD-8154-ECF2604A33A0}" type="datetime1">
              <a:rPr lang="en-US" smtClean="0"/>
              <a:pPr/>
              <a:t>2/27/13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84939-7289-44B1-BFEF-417ACACDF4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E5CA6-3C3C-444A-A402-9019E2C22D49}" type="datetime1">
              <a:rPr lang="en-US" smtClean="0"/>
              <a:pPr/>
              <a:t>2/27/13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84939-7289-44B1-BFEF-417ACACDF4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485901"/>
            <a:ext cx="7772400" cy="1021556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25316"/>
            <a:ext cx="7772400" cy="1132284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562DE-92F2-4F3B-AB25-A61F8AF9E592}" type="datetime1">
              <a:rPr lang="en-US" smtClean="0"/>
              <a:pPr/>
              <a:t>2/27/13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84939-7289-44B1-BFEF-417ACACDF4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87069"/>
            <a:ext cx="4038600" cy="3394472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87069"/>
            <a:ext cx="4038600" cy="3394472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7DA-AB56-4243-940E-F3AFD6086809}" type="datetime1">
              <a:rPr lang="en-US" smtClean="0"/>
              <a:pPr/>
              <a:t>2/27/13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84939-7289-44B1-BFEF-417ACACDF4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857250"/>
            <a:ext cx="8382000" cy="802386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83728"/>
            <a:ext cx="4041648" cy="3429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6" y="1683728"/>
            <a:ext cx="4041775" cy="3429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031389"/>
            <a:ext cx="4041648" cy="29146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5" y="2031389"/>
            <a:ext cx="4041775" cy="29146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8984BB5-5DA2-4382-BE67-37908991CA42}" type="datetime1">
              <a:rPr lang="en-US" smtClean="0"/>
              <a:pPr/>
              <a:t>2/27/13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0A84939-7289-44B1-BFEF-417ACACDF47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57250"/>
            <a:ext cx="8229600" cy="802386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459486"/>
            <a:ext cx="957264" cy="342900"/>
          </a:xfrm>
        </p:spPr>
        <p:txBody>
          <a:bodyPr/>
          <a:lstStyle/>
          <a:p>
            <a:fld id="{AD1EFC18-B662-4D03-8196-BF45902B23CB}" type="datetime1">
              <a:rPr lang="en-US" smtClean="0"/>
              <a:pPr/>
              <a:t>2/27/13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459486"/>
            <a:ext cx="132588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1704"/>
            <a:ext cx="762000" cy="274320"/>
          </a:xfrm>
        </p:spPr>
        <p:txBody>
          <a:bodyPr/>
          <a:lstStyle/>
          <a:p>
            <a:fld id="{10A84939-7289-44B1-BFEF-417ACACDF4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87144-2246-4835-9E22-97DC94A8DD7C}" type="datetime1">
              <a:rPr lang="en-US" smtClean="0"/>
              <a:pPr/>
              <a:t>2/27/13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84939-7289-44B1-BFEF-417ACACDF4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826478"/>
            <a:ext cx="3383280" cy="658368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1508045"/>
            <a:ext cx="3383280" cy="346329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582215"/>
            <a:ext cx="5102352" cy="438912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459A7-BA67-4FE5-8130-AE674A895C2F}" type="datetime1">
              <a:rPr lang="en-US" smtClean="0"/>
              <a:pPr/>
              <a:t>2/27/13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84939-7289-44B1-BFEF-417ACACDF4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5" y="831870"/>
            <a:ext cx="586803" cy="3511228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857250"/>
            <a:ext cx="4572000" cy="3429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2455731"/>
            <a:ext cx="2590800" cy="1887367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05242-1B2C-4BC8-A074-D80DF886B705}" type="datetime1">
              <a:rPr lang="en-US" smtClean="0"/>
              <a:pPr/>
              <a:t>2/27/13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84939-7289-44B1-BFEF-417ACACDF4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2.jpeg"/><Relationship Id="rId14" Type="http://schemas.openxmlformats.org/officeDocument/2006/relationships/image" Target="../media/image3.emf"/><Relationship Id="rId15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275114"/>
            <a:ext cx="9144000" cy="6330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0"/>
            <a:ext cx="9144000" cy="232997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1" y="231207"/>
            <a:ext cx="9144001" cy="6858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3" y="270185"/>
            <a:ext cx="3733819" cy="6831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1" y="330085"/>
            <a:ext cx="3733801" cy="135026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373128"/>
            <a:ext cx="3063240" cy="20574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441707"/>
            <a:ext cx="160020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1501"/>
            <a:ext cx="57626" cy="466344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1501"/>
            <a:ext cx="27432" cy="466344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1501"/>
            <a:ext cx="9144" cy="466344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1501"/>
            <a:ext cx="27432" cy="466344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285"/>
            <a:ext cx="54864" cy="438912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285"/>
            <a:ext cx="9144" cy="438912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857250"/>
            <a:ext cx="8229600" cy="8001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87068"/>
            <a:ext cx="8229600" cy="324383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459486"/>
            <a:ext cx="957264" cy="3429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8DA4A953-3B02-40B1-9F23-0182829185DC}" type="datetime1">
              <a:rPr lang="en-US" smtClean="0"/>
              <a:pPr/>
              <a:t>2/27/13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459486"/>
            <a:ext cx="1325880" cy="3429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1704"/>
            <a:ext cx="762000" cy="27432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10A84939-7289-44B1-BFEF-417ACACDF47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 userDrawn="1"/>
        </p:nvGrpSpPr>
        <p:grpSpPr>
          <a:xfrm>
            <a:off x="33868" y="4857750"/>
            <a:ext cx="1490133" cy="342900"/>
            <a:chOff x="7162800" y="6223954"/>
            <a:chExt cx="2057400" cy="621346"/>
          </a:xfrm>
        </p:grpSpPr>
        <p:pic>
          <p:nvPicPr>
            <p:cNvPr id="20" name="Picture 4" descr="http://insidehpc.com/images/orgs/sdsc.jpg"/>
            <p:cNvPicPr>
              <a:picLocks noChangeAspect="1" noChangeArrowheads="1"/>
            </p:cNvPicPr>
            <p:nvPr userDrawn="1"/>
          </p:nvPicPr>
          <p:blipFill>
            <a:blip r:embed="rId13" cstate="print"/>
            <a:srcRect/>
            <a:stretch>
              <a:fillRect/>
            </a:stretch>
          </p:blipFill>
          <p:spPr bwMode="auto">
            <a:xfrm>
              <a:off x="7162800" y="6223954"/>
              <a:ext cx="1350391" cy="621346"/>
            </a:xfrm>
            <a:prstGeom prst="rect">
              <a:avLst/>
            </a:prstGeom>
            <a:noFill/>
          </p:spPr>
        </p:pic>
        <p:pic>
          <p:nvPicPr>
            <p:cNvPr id="21" name="Picture 8"/>
            <p:cNvPicPr>
              <a:picLocks noChangeAspect="1" noChangeArrowheads="1"/>
            </p:cNvPicPr>
            <p:nvPr userDrawn="1"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77200" y="6400800"/>
              <a:ext cx="1143000" cy="228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4" name="Picture 3" descr="clds logo.jpg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1" y="4913827"/>
            <a:ext cx="1210733" cy="22967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doi.ieeecomputersociety.org/10.1109/CloudCom.2010.20" TargetMode="Externa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400050"/>
            <a:ext cx="8763000" cy="1600200"/>
          </a:xfrm>
        </p:spPr>
        <p:txBody>
          <a:bodyPr>
            <a:noAutofit/>
          </a:bodyPr>
          <a:lstStyle/>
          <a:p>
            <a:r>
              <a:rPr lang="en-US" sz="5000" dirty="0" smtClean="0"/>
              <a:t>The </a:t>
            </a:r>
            <a:r>
              <a:rPr lang="en-US" sz="5000" dirty="0" err="1" smtClean="0"/>
              <a:t>BigData</a:t>
            </a:r>
            <a:r>
              <a:rPr lang="en-US" sz="5000" dirty="0" smtClean="0"/>
              <a:t> Top100 List</a:t>
            </a:r>
            <a:br>
              <a:rPr lang="en-US" sz="5000" dirty="0" smtClean="0"/>
            </a:br>
            <a:r>
              <a:rPr lang="en-US" sz="5000" dirty="0" smtClean="0"/>
              <a:t>Initiative</a:t>
            </a:r>
            <a:r>
              <a:rPr lang="en-US" sz="5000" dirty="0"/>
              <a:t>	</a:t>
            </a:r>
          </a:p>
        </p:txBody>
      </p:sp>
      <p:sp>
        <p:nvSpPr>
          <p:cNvPr id="15" name="Subtitle 2"/>
          <p:cNvSpPr>
            <a:spLocks noGrp="1"/>
          </p:cNvSpPr>
          <p:nvPr>
            <p:ph type="subTitle" idx="4294967295"/>
          </p:nvPr>
        </p:nvSpPr>
        <p:spPr>
          <a:xfrm>
            <a:off x="381000" y="2971800"/>
            <a:ext cx="8458200" cy="1543050"/>
          </a:xfrm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en-US" dirty="0" smtClean="0">
                <a:solidFill>
                  <a:srgbClr val="000090"/>
                </a:solidFill>
              </a:rPr>
              <a:t>Speakers:</a:t>
            </a:r>
          </a:p>
          <a:p>
            <a:pPr marL="109728" indent="0">
              <a:buNone/>
            </a:pPr>
            <a:r>
              <a:rPr lang="en-US" dirty="0" smtClean="0">
                <a:solidFill>
                  <a:srgbClr val="000090"/>
                </a:solidFill>
              </a:rPr>
              <a:t>Chaitan </a:t>
            </a:r>
            <a:r>
              <a:rPr lang="en-US" dirty="0">
                <a:solidFill>
                  <a:srgbClr val="000090"/>
                </a:solidFill>
              </a:rPr>
              <a:t>Baru, San Diego Supercomputer Center, UC San Diego</a:t>
            </a:r>
            <a:endParaRPr lang="en-US" u="sng" dirty="0">
              <a:solidFill>
                <a:srgbClr val="000090"/>
              </a:solidFill>
            </a:endParaRPr>
          </a:p>
          <a:p>
            <a:pPr marL="109728" indent="0">
              <a:buNone/>
            </a:pPr>
            <a:r>
              <a:rPr lang="en-US" dirty="0" err="1" smtClean="0">
                <a:solidFill>
                  <a:srgbClr val="000090"/>
                </a:solidFill>
              </a:rPr>
              <a:t>Milind</a:t>
            </a:r>
            <a:r>
              <a:rPr lang="en-US" dirty="0" smtClean="0">
                <a:solidFill>
                  <a:srgbClr val="000090"/>
                </a:solidFill>
              </a:rPr>
              <a:t> </a:t>
            </a:r>
            <a:r>
              <a:rPr lang="en-US" dirty="0" err="1" smtClean="0">
                <a:solidFill>
                  <a:srgbClr val="000090"/>
                </a:solidFill>
              </a:rPr>
              <a:t>Bhandarkar</a:t>
            </a:r>
            <a:r>
              <a:rPr lang="en-US" dirty="0" smtClean="0">
                <a:solidFill>
                  <a:srgbClr val="000090"/>
                </a:solidFill>
              </a:rPr>
              <a:t>, </a:t>
            </a:r>
            <a:r>
              <a:rPr lang="en-US" dirty="0" err="1" smtClean="0">
                <a:solidFill>
                  <a:srgbClr val="000090"/>
                </a:solidFill>
              </a:rPr>
              <a:t>Greenplum</a:t>
            </a:r>
            <a:r>
              <a:rPr lang="en-US" dirty="0" smtClean="0">
                <a:solidFill>
                  <a:srgbClr val="000090"/>
                </a:solidFill>
              </a:rPr>
              <a:t>/EMC</a:t>
            </a:r>
          </a:p>
        </p:txBody>
      </p:sp>
    </p:spTree>
    <p:extLst>
      <p:ext uri="{BB962C8B-B14F-4D97-AF65-F5344CB8AC3E}">
        <p14:creationId xmlns:p14="http://schemas.microsoft.com/office/powerpoint/2010/main" val="2092198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Technical Issues - 3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000" u="sng" dirty="0" smtClean="0"/>
              <a:t>Reuse</a:t>
            </a:r>
            <a:r>
              <a:rPr lang="en-US" sz="2000" dirty="0" smtClean="0"/>
              <a:t>. Can </a:t>
            </a:r>
            <a:r>
              <a:rPr lang="en-US" sz="2000" dirty="0"/>
              <a:t>we reuse existing </a:t>
            </a:r>
            <a:r>
              <a:rPr lang="en-US" sz="2000" dirty="0" smtClean="0"/>
              <a:t>benchmarks?</a:t>
            </a:r>
          </a:p>
          <a:p>
            <a:pPr lvl="1"/>
            <a:r>
              <a:rPr lang="en-US" sz="1800" dirty="0" smtClean="0"/>
              <a:t>Leverage existing work and built-up knowledgebase</a:t>
            </a:r>
          </a:p>
          <a:p>
            <a:pPr lvl="1"/>
            <a:endParaRPr lang="en-US" sz="1800" dirty="0" smtClean="0"/>
          </a:p>
          <a:p>
            <a:r>
              <a:rPr lang="en-US" sz="2000" u="sng" dirty="0" smtClean="0"/>
              <a:t>Benchmark Data</a:t>
            </a:r>
            <a:r>
              <a:rPr lang="en-US" sz="2000" dirty="0" smtClean="0"/>
              <a:t>. Where do we get the data from?</a:t>
            </a:r>
          </a:p>
          <a:p>
            <a:pPr lvl="1"/>
            <a:r>
              <a:rPr lang="en-US" sz="1800" dirty="0" smtClean="0"/>
              <a:t>Synthetic data generation: structured, </a:t>
            </a:r>
            <a:r>
              <a:rPr lang="en-US" sz="1800" dirty="0" err="1" smtClean="0"/>
              <a:t>semistructured</a:t>
            </a:r>
            <a:r>
              <a:rPr lang="en-US" sz="1800" dirty="0" smtClean="0"/>
              <a:t>, unstructured data</a:t>
            </a:r>
          </a:p>
          <a:p>
            <a:pPr lvl="1"/>
            <a:endParaRPr lang="en-US" sz="1800" dirty="0" smtClean="0"/>
          </a:p>
          <a:p>
            <a:r>
              <a:rPr lang="en-US" sz="2000" u="sng" dirty="0" smtClean="0"/>
              <a:t>Innovation or competition</a:t>
            </a:r>
            <a:r>
              <a:rPr lang="en-US" sz="2000" dirty="0" smtClean="0"/>
              <a:t>? Should the benchmark be for innovation or competition?</a:t>
            </a:r>
          </a:p>
          <a:p>
            <a:pPr lvl="1"/>
            <a:r>
              <a:rPr lang="en-US" sz="1800" dirty="0" smtClean="0"/>
              <a:t>Successful competitive benchmarks will be used for innovation</a:t>
            </a:r>
          </a:p>
        </p:txBody>
      </p:sp>
    </p:spTree>
    <p:extLst>
      <p:ext uri="{BB962C8B-B14F-4D97-AF65-F5344CB8AC3E}">
        <p14:creationId xmlns:p14="http://schemas.microsoft.com/office/powerpoint/2010/main" val="26760583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Keep in mind principles for good benchmark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94916"/>
            <a:ext cx="8229600" cy="2634234"/>
          </a:xfrm>
        </p:spPr>
        <p:txBody>
          <a:bodyPr>
            <a:noAutofit/>
          </a:bodyPr>
          <a:lstStyle/>
          <a:p>
            <a:r>
              <a:rPr lang="en-US" sz="2000" dirty="0" smtClean="0"/>
              <a:t>Self-scaling, e.g. TPC-C</a:t>
            </a:r>
          </a:p>
          <a:p>
            <a:endParaRPr lang="en-US" sz="2000" dirty="0" smtClean="0"/>
          </a:p>
          <a:p>
            <a:r>
              <a:rPr lang="en-US" sz="2000" dirty="0" smtClean="0"/>
              <a:t>Comparability between scale factors</a:t>
            </a:r>
          </a:p>
          <a:p>
            <a:pPr lvl="1"/>
            <a:r>
              <a:rPr lang="en-US" sz="2000" dirty="0" smtClean="0"/>
              <a:t>Results should be comparable at different scales</a:t>
            </a:r>
          </a:p>
          <a:p>
            <a:pPr lvl="1"/>
            <a:endParaRPr lang="en-US" sz="2000" dirty="0" smtClean="0"/>
          </a:p>
          <a:p>
            <a:r>
              <a:rPr lang="en-US" sz="2000" dirty="0" smtClean="0"/>
              <a:t>Technology agnostic (if meaningful to the application)</a:t>
            </a:r>
          </a:p>
          <a:p>
            <a:endParaRPr lang="en-US" sz="2000" dirty="0" smtClean="0"/>
          </a:p>
          <a:p>
            <a:r>
              <a:rPr lang="en-US" sz="2000" dirty="0" smtClean="0"/>
              <a:t>Simple to run</a:t>
            </a:r>
          </a:p>
          <a:p>
            <a:pPr marL="109728" indent="0">
              <a:buNone/>
            </a:pPr>
            <a:endParaRPr lang="en-US" sz="2000" dirty="0" smtClean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5096883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considerations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81150"/>
            <a:ext cx="8229600" cy="3352800"/>
          </a:xfrm>
        </p:spPr>
        <p:txBody>
          <a:bodyPr>
            <a:noAutofit/>
          </a:bodyPr>
          <a:lstStyle/>
          <a:p>
            <a:r>
              <a:rPr lang="en-US" sz="2000" dirty="0"/>
              <a:t>Extrapolating </a:t>
            </a:r>
            <a:r>
              <a:rPr lang="en-US" sz="2000" dirty="0" smtClean="0"/>
              <a:t>Results</a:t>
            </a:r>
          </a:p>
          <a:p>
            <a:pPr lvl="1"/>
            <a:r>
              <a:rPr lang="en-US" sz="1800" dirty="0" smtClean="0"/>
              <a:t>To larger configurations</a:t>
            </a:r>
          </a:p>
          <a:p>
            <a:pPr lvl="1"/>
            <a:endParaRPr lang="en-US" sz="2000" dirty="0" smtClean="0"/>
          </a:p>
          <a:p>
            <a:r>
              <a:rPr lang="en-US" sz="2000" dirty="0" smtClean="0"/>
              <a:t>Elasticity and durability</a:t>
            </a:r>
          </a:p>
          <a:p>
            <a:pPr lvl="1"/>
            <a:r>
              <a:rPr lang="en-US" sz="1800" dirty="0" smtClean="0"/>
              <a:t>Big data systems should be intrinsically elastic and durable</a:t>
            </a:r>
          </a:p>
          <a:p>
            <a:pPr lvl="1"/>
            <a:r>
              <a:rPr lang="en-US" sz="1800" dirty="0" smtClean="0"/>
              <a:t>TPC </a:t>
            </a:r>
            <a:r>
              <a:rPr lang="en-US" sz="1800" dirty="0"/>
              <a:t>runs ACID outside the performance </a:t>
            </a:r>
            <a:r>
              <a:rPr lang="en-US" sz="1800" dirty="0" smtClean="0"/>
              <a:t>window</a:t>
            </a:r>
          </a:p>
          <a:p>
            <a:pPr lvl="1"/>
            <a:endParaRPr lang="en-US" sz="1800" dirty="0" smtClean="0"/>
          </a:p>
          <a:p>
            <a:r>
              <a:rPr lang="en-US" sz="2000" dirty="0" smtClean="0"/>
              <a:t>Performance + Price/performance</a:t>
            </a:r>
          </a:p>
          <a:p>
            <a:pPr lvl="1"/>
            <a:r>
              <a:rPr lang="en-US" sz="1800" dirty="0" smtClean="0"/>
              <a:t>Try to capture </a:t>
            </a:r>
            <a:r>
              <a:rPr lang="en-US" sz="1800" dirty="0"/>
              <a:t>price in a simple, intuitive, meaningful way</a:t>
            </a:r>
            <a:r>
              <a:rPr lang="en-US" sz="1800" dirty="0" smtClean="0"/>
              <a:t>…</a:t>
            </a:r>
          </a:p>
          <a:p>
            <a:pPr lvl="1"/>
            <a:r>
              <a:rPr lang="en-US" sz="1800" dirty="0"/>
              <a:t>For </a:t>
            </a:r>
            <a:r>
              <a:rPr lang="en-US" sz="1800" b="1" dirty="0" smtClean="0"/>
              <a:t>price</a:t>
            </a:r>
            <a:r>
              <a:rPr lang="en-US" sz="1800" b="1" dirty="0"/>
              <a:t>/</a:t>
            </a:r>
            <a:r>
              <a:rPr lang="en-US" sz="1800" b="1" dirty="0" smtClean="0"/>
              <a:t>performance: </a:t>
            </a:r>
            <a:r>
              <a:rPr lang="en-US" sz="1800" dirty="0" smtClean="0"/>
              <a:t>what </a:t>
            </a:r>
            <a:r>
              <a:rPr lang="en-US" sz="1800" dirty="0"/>
              <a:t>is the most useful quantity for price?</a:t>
            </a:r>
          </a:p>
          <a:p>
            <a:pPr lvl="1"/>
            <a:endParaRPr lang="en-US" sz="1800" dirty="0"/>
          </a:p>
          <a:p>
            <a:pPr lvl="1"/>
            <a:endParaRPr lang="en-US" sz="1800" dirty="0" smtClean="0"/>
          </a:p>
          <a:p>
            <a:pPr lvl="1"/>
            <a:endParaRPr lang="en-US" sz="1800" dirty="0" smtClean="0"/>
          </a:p>
          <a:p>
            <a:endParaRPr lang="en-US" sz="2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84939-7289-44B1-BFEF-417ACACDF470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8397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000" dirty="0" smtClean="0"/>
              <a:t>The need to move </a:t>
            </a:r>
            <a:r>
              <a:rPr lang="en-US" sz="2000" dirty="0" smtClean="0"/>
              <a:t>forward…</a:t>
            </a:r>
          </a:p>
          <a:p>
            <a:endParaRPr lang="en-US" sz="2000" dirty="0"/>
          </a:p>
          <a:p>
            <a:r>
              <a:rPr lang="en-US" sz="2000" dirty="0" smtClean="0"/>
              <a:t>Obtain community input: </a:t>
            </a:r>
            <a:r>
              <a:rPr lang="en-US" sz="2000" dirty="0" smtClean="0"/>
              <a:t>Evaluate two benchmark proposals</a:t>
            </a:r>
            <a:endParaRPr lang="en-US" sz="2000" b="1" dirty="0" smtClean="0"/>
          </a:p>
          <a:p>
            <a:pPr lvl="1"/>
            <a:r>
              <a:rPr lang="en-US" sz="1800" b="1" dirty="0" err="1" smtClean="0"/>
              <a:t>BigBench</a:t>
            </a:r>
            <a:r>
              <a:rPr lang="en-US" sz="1800" dirty="0" smtClean="0"/>
              <a:t>: based on TPC-DS</a:t>
            </a:r>
          </a:p>
          <a:p>
            <a:pPr lvl="2"/>
            <a:r>
              <a:rPr lang="en-US" sz="1600" dirty="0" smtClean="0"/>
              <a:t>Extended with </a:t>
            </a:r>
            <a:r>
              <a:rPr lang="en-US" sz="1600" dirty="0" err="1" smtClean="0"/>
              <a:t>semistructured</a:t>
            </a:r>
            <a:r>
              <a:rPr lang="en-US" sz="1600" dirty="0" smtClean="0"/>
              <a:t> and unstructured data and operations on those data</a:t>
            </a:r>
          </a:p>
          <a:p>
            <a:pPr lvl="1"/>
            <a:r>
              <a:rPr lang="en-US" sz="1800" b="1" dirty="0" smtClean="0"/>
              <a:t>Data Analytics Pipeline (DAP)</a:t>
            </a:r>
          </a:p>
          <a:p>
            <a:pPr lvl="2"/>
            <a:r>
              <a:rPr lang="en-US" sz="1600" dirty="0" smtClean="0"/>
              <a:t>Proposed end-to-end pipeline, from data ingestion to predictive model </a:t>
            </a:r>
            <a:r>
              <a:rPr lang="en-US" sz="1600" dirty="0" smtClean="0"/>
              <a:t>testing</a:t>
            </a:r>
          </a:p>
          <a:p>
            <a:r>
              <a:rPr lang="en-US" sz="2200" dirty="0" smtClean="0"/>
              <a:t>See </a:t>
            </a:r>
            <a:r>
              <a:rPr lang="en-US" sz="2200" dirty="0" smtClean="0"/>
              <a:t>bigdatatop100</a:t>
            </a:r>
            <a:r>
              <a:rPr lang="en-US" sz="2200" dirty="0" smtClean="0"/>
              <a:t>.org/benchmarks for </a:t>
            </a:r>
            <a:r>
              <a:rPr lang="en-US" sz="2200" dirty="0" smtClean="0"/>
              <a:t>info</a:t>
            </a:r>
          </a:p>
          <a:p>
            <a:endParaRPr lang="en-US" sz="2200" dirty="0"/>
          </a:p>
          <a:p>
            <a:r>
              <a:rPr lang="en-US" sz="2200" dirty="0" smtClean="0"/>
              <a:t>Start a “special” TPC benchmark effort? Or initiate a new org?</a:t>
            </a:r>
            <a:endParaRPr lang="en-US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84939-7289-44B1-BFEF-417ACACDF470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8901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Analytics Pipeline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Defining A Typical Big Data Workload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84939-7289-44B1-BFEF-417ACACDF470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3482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 for Typical Workload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89000"/>
            <a:r>
              <a:rPr lang="en-US" dirty="0"/>
              <a:t>Tune systems for broadly applicable workloads</a:t>
            </a:r>
          </a:p>
          <a:p>
            <a:pPr marL="889000"/>
            <a:r>
              <a:rPr lang="en-US" dirty="0"/>
              <a:t>Benchmarks most relevant if representative</a:t>
            </a:r>
          </a:p>
          <a:p>
            <a:pPr marL="889000"/>
            <a:r>
              <a:rPr lang="en-US" dirty="0"/>
              <a:t>Designing optimized systems: Make common tasks fast, other tasks possible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84939-7289-44B1-BFEF-417ACACDF470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7524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Is There a Typical Big Data Workload?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Big Data systems are characterized by flexibility</a:t>
            </a:r>
          </a:p>
          <a:p>
            <a:r>
              <a:rPr lang="en-US" dirty="0" smtClean="0"/>
              <a:t>Multiple Interfaces : SQL, MapReduce, Streaming, </a:t>
            </a:r>
            <a:r>
              <a:rPr lang="en-US" dirty="0" err="1" smtClean="0"/>
              <a:t>GraphLab</a:t>
            </a:r>
            <a:r>
              <a:rPr lang="en-US" dirty="0" smtClean="0"/>
              <a:t>,…</a:t>
            </a:r>
          </a:p>
          <a:p>
            <a:r>
              <a:rPr lang="en-US" dirty="0" smtClean="0"/>
              <a:t>Workloads evolving rapidly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84939-7289-44B1-BFEF-417ACACDF470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050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Encouraging Early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889000"/>
            <a:r>
              <a:rPr lang="en-US" dirty="0"/>
              <a:t>Analyzed characteristics of 1M+ real Hadoop jobs on production clusters at Yahoo, 100+ features</a:t>
            </a:r>
          </a:p>
          <a:p>
            <a:pPr marL="889000"/>
            <a:r>
              <a:rPr lang="en-US" dirty="0"/>
              <a:t>Identified 8 Job types</a:t>
            </a:r>
          </a:p>
          <a:p>
            <a:pPr marL="889000"/>
            <a:r>
              <a:rPr lang="en-US" dirty="0"/>
              <a:t>Verified with </a:t>
            </a:r>
            <a:r>
              <a:rPr lang="en-US" dirty="0" err="1"/>
              <a:t>GridMix</a:t>
            </a:r>
            <a:r>
              <a:rPr lang="en-US" dirty="0"/>
              <a:t> 3</a:t>
            </a:r>
          </a:p>
          <a:p>
            <a:pPr marL="889000"/>
            <a:r>
              <a:rPr lang="en-US" sz="1800" dirty="0"/>
              <a:t>Characterization of Hadoop Jobs Using Unsupervised Learning, </a:t>
            </a:r>
            <a:r>
              <a:rPr lang="en-US" sz="1800" dirty="0" err="1"/>
              <a:t>Sonali</a:t>
            </a:r>
            <a:r>
              <a:rPr lang="en-US" sz="1800" dirty="0"/>
              <a:t> </a:t>
            </a:r>
            <a:r>
              <a:rPr lang="en-US" sz="1800" dirty="0" err="1"/>
              <a:t>Aggarwal</a:t>
            </a:r>
            <a:r>
              <a:rPr lang="en-US" sz="1800" dirty="0"/>
              <a:t>, </a:t>
            </a:r>
            <a:r>
              <a:rPr lang="en-US" sz="1800" dirty="0" err="1"/>
              <a:t>Shashank</a:t>
            </a:r>
            <a:r>
              <a:rPr lang="en-US" sz="1800" dirty="0"/>
              <a:t> </a:t>
            </a:r>
            <a:r>
              <a:rPr lang="en-US" sz="1800" dirty="0" err="1"/>
              <a:t>Phadke</a:t>
            </a:r>
            <a:r>
              <a:rPr lang="en-US" sz="1800" dirty="0"/>
              <a:t> &amp; </a:t>
            </a:r>
            <a:r>
              <a:rPr lang="en-US" sz="1800" b="1" dirty="0">
                <a:solidFill>
                  <a:srgbClr val="000090"/>
                </a:solidFill>
              </a:rPr>
              <a:t>Milind Bhandarkar</a:t>
            </a:r>
            <a:r>
              <a:rPr lang="en-US" sz="1800" dirty="0">
                <a:solidFill>
                  <a:srgbClr val="F3EB00"/>
                </a:solidFill>
              </a:rPr>
              <a:t>,</a:t>
            </a:r>
            <a:r>
              <a:rPr lang="en-US" sz="1800" dirty="0"/>
              <a:t> in 2010 IEEE Second International Conference on Cloud Computing Technology and Science, Indianapolis, Indiana, December </a:t>
            </a:r>
            <a:r>
              <a:rPr lang="en-US" sz="1800" dirty="0" smtClean="0"/>
              <a:t>2010, </a:t>
            </a:r>
            <a:r>
              <a:rPr lang="en-US" sz="1800" dirty="0" smtClean="0">
                <a:hlinkClick r:id="rId2"/>
              </a:rPr>
              <a:t>http</a:t>
            </a:r>
            <a:r>
              <a:rPr lang="en-US" sz="1800" dirty="0">
                <a:hlinkClick r:id="rId2"/>
              </a:rPr>
              <a:t>://doi.ieeecomputersociety.org/10.1109/CloudCom.</a:t>
            </a:r>
            <a:r>
              <a:rPr lang="en-US" sz="1800" dirty="0" smtClean="0">
                <a:hlinkClick r:id="rId2"/>
              </a:rPr>
              <a:t>2010.20</a:t>
            </a:r>
            <a:endParaRPr lang="en-US" sz="18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84939-7289-44B1-BFEF-417ACACDF470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3025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Big Data 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89000"/>
            <a:r>
              <a:rPr lang="en-US" dirty="0"/>
              <a:t>Events</a:t>
            </a:r>
          </a:p>
          <a:p>
            <a:pPr marL="1333500" lvl="1"/>
            <a:r>
              <a:rPr lang="en-US" dirty="0"/>
              <a:t>Direct - Human Initiated</a:t>
            </a:r>
          </a:p>
          <a:p>
            <a:pPr marL="1333500" lvl="1"/>
            <a:r>
              <a:rPr lang="en-US" dirty="0"/>
              <a:t>Indirect - Machine Initiated</a:t>
            </a:r>
          </a:p>
          <a:p>
            <a:pPr marL="889000"/>
            <a:r>
              <a:rPr lang="en-US" dirty="0"/>
              <a:t>Software Sensors (Clickstreams, Locations)</a:t>
            </a:r>
          </a:p>
          <a:p>
            <a:pPr marL="889000"/>
            <a:r>
              <a:rPr lang="en-US" dirty="0"/>
              <a:t>Public Content (blogs, tweets, Status updates, images, videos)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84939-7289-44B1-BFEF-417ACACDF470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2467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User Modeling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89000"/>
            <a:r>
              <a:rPr lang="en-US" dirty="0"/>
              <a:t>Objective: Determine User-Interests by mining user-activities</a:t>
            </a:r>
          </a:p>
          <a:p>
            <a:pPr marL="889000"/>
            <a:r>
              <a:rPr lang="en-US" dirty="0"/>
              <a:t>Large dimensionality of possible user activities</a:t>
            </a:r>
          </a:p>
          <a:p>
            <a:pPr marL="889000"/>
            <a:r>
              <a:rPr lang="en-US" dirty="0"/>
              <a:t>Typical user has sparse activity vector</a:t>
            </a:r>
          </a:p>
          <a:p>
            <a:pPr marL="889000"/>
            <a:r>
              <a:rPr lang="en-US" dirty="0"/>
              <a:t>Event attributes change over time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84939-7289-44B1-BFEF-417ACACDF470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2973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Background</a:t>
            </a:r>
          </a:p>
          <a:p>
            <a:r>
              <a:rPr lang="en-US" dirty="0" smtClean="0"/>
              <a:t>Benchmark Context and Technical Issues</a:t>
            </a:r>
          </a:p>
          <a:p>
            <a:r>
              <a:rPr lang="en-US" dirty="0" smtClean="0"/>
              <a:t>Next Steps in Development of Benchmark </a:t>
            </a:r>
          </a:p>
          <a:p>
            <a:r>
              <a:rPr lang="en-US" dirty="0" smtClean="0"/>
              <a:t>Specifying a Data Analytics Pipeline Workload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84939-7289-44B1-BFEF-417ACACDF47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3762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User Modeling Pipeline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89000"/>
            <a:r>
              <a:rPr lang="en-US" dirty="0" smtClean="0"/>
              <a:t>Data Acquisition</a:t>
            </a:r>
          </a:p>
          <a:p>
            <a:pPr marL="889000"/>
            <a:r>
              <a:rPr lang="en-US" dirty="0" err="1" smtClean="0"/>
              <a:t>Sessionization</a:t>
            </a:r>
            <a:endParaRPr lang="en-US" dirty="0"/>
          </a:p>
          <a:p>
            <a:pPr marL="889000"/>
            <a:r>
              <a:rPr lang="en-US" dirty="0"/>
              <a:t>Feature and Target Generation</a:t>
            </a:r>
          </a:p>
          <a:p>
            <a:pPr marL="889000"/>
            <a:r>
              <a:rPr lang="en-US" dirty="0"/>
              <a:t>Model Training</a:t>
            </a:r>
          </a:p>
          <a:p>
            <a:pPr marL="889000"/>
            <a:r>
              <a:rPr lang="en-US" dirty="0"/>
              <a:t>Offline Scoring &amp; Evaluation</a:t>
            </a:r>
          </a:p>
          <a:p>
            <a:pPr marL="889000"/>
            <a:r>
              <a:rPr lang="en-US" dirty="0"/>
              <a:t>Batch Scoring &amp; Upload to serving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84939-7289-44B1-BFEF-417ACACDF470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3344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Acquisition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87068"/>
            <a:ext cx="8229600" cy="3243834"/>
          </a:xfrm>
        </p:spPr>
        <p:txBody>
          <a:bodyPr/>
          <a:lstStyle/>
          <a:p>
            <a:r>
              <a:rPr lang="en-US" dirty="0" smtClean="0"/>
              <a:t>Batched and collected at the edge</a:t>
            </a:r>
          </a:p>
          <a:p>
            <a:r>
              <a:rPr lang="en-US" dirty="0" smtClean="0"/>
              <a:t>Loaded incrementally</a:t>
            </a:r>
          </a:p>
          <a:p>
            <a:r>
              <a:rPr lang="en-US" dirty="0" smtClean="0"/>
              <a:t>Simple ETL/ELT</a:t>
            </a:r>
          </a:p>
          <a:p>
            <a:r>
              <a:rPr lang="en-US" dirty="0" smtClean="0"/>
              <a:t>Append / Replace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84939-7289-44B1-BFEF-417ACACDF470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1005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Denormalization</a:t>
            </a:r>
            <a:r>
              <a:rPr lang="en-US" dirty="0" smtClean="0"/>
              <a:t> / Cleansing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Augment raw events data with attributes</a:t>
            </a:r>
          </a:p>
          <a:p>
            <a:r>
              <a:rPr lang="en-US" dirty="0" smtClean="0"/>
              <a:t>Look up dictionaries</a:t>
            </a:r>
          </a:p>
          <a:p>
            <a:r>
              <a:rPr lang="en-US" dirty="0" smtClean="0"/>
              <a:t>Multi-way Joins with dimension tables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84939-7289-44B1-BFEF-417ACACDF470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27439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 Sessions with Target Events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89000"/>
            <a:r>
              <a:rPr lang="en-US" dirty="0"/>
              <a:t>User-Actions of Interest</a:t>
            </a:r>
          </a:p>
          <a:p>
            <a:pPr marL="1333500" lvl="1"/>
            <a:r>
              <a:rPr lang="en-US" dirty="0"/>
              <a:t>Clicks on Ads &amp; Content</a:t>
            </a:r>
          </a:p>
          <a:p>
            <a:pPr marL="1333500" lvl="1"/>
            <a:r>
              <a:rPr lang="en-US" dirty="0"/>
              <a:t>Site &amp; Page visits</a:t>
            </a:r>
          </a:p>
          <a:p>
            <a:pPr marL="1333500" lvl="1"/>
            <a:r>
              <a:rPr lang="en-US" dirty="0"/>
              <a:t>Conversion Events</a:t>
            </a:r>
          </a:p>
          <a:p>
            <a:pPr marL="1778000" lvl="2"/>
            <a:r>
              <a:rPr lang="en-US" dirty="0"/>
              <a:t>Purchases, Quote requests</a:t>
            </a:r>
          </a:p>
          <a:p>
            <a:pPr marL="1778000" lvl="2"/>
            <a:r>
              <a:rPr lang="en-US" dirty="0"/>
              <a:t>Sign-Up for membership </a:t>
            </a:r>
            <a:r>
              <a:rPr lang="en-US" dirty="0" err="1"/>
              <a:t>etc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84939-7289-44B1-BFEF-417ACACDF470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8083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Feature Selection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89000"/>
            <a:r>
              <a:rPr lang="en-US" dirty="0"/>
              <a:t>Summary of user activities over a time-window</a:t>
            </a:r>
          </a:p>
          <a:p>
            <a:pPr marL="889000"/>
            <a:r>
              <a:rPr lang="en-US" dirty="0"/>
              <a:t>Aggregates, moving averages, rates over various time-windows</a:t>
            </a:r>
          </a:p>
          <a:p>
            <a:pPr marL="889000"/>
            <a:r>
              <a:rPr lang="en-US" dirty="0"/>
              <a:t>Incrementally updated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84939-7289-44B1-BFEF-417ACACDF470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4165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Join Targets and Features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89000"/>
            <a:r>
              <a:rPr lang="en-US" dirty="0"/>
              <a:t>Target rates very low: 0.01% ~ 1%</a:t>
            </a:r>
          </a:p>
          <a:p>
            <a:pPr marL="889000"/>
            <a:r>
              <a:rPr lang="en-US" dirty="0"/>
              <a:t>First, construct targets</a:t>
            </a:r>
          </a:p>
          <a:p>
            <a:pPr marL="889000"/>
            <a:r>
              <a:rPr lang="en-US" dirty="0"/>
              <a:t>Filter user activity without targets</a:t>
            </a:r>
          </a:p>
          <a:p>
            <a:pPr marL="889000"/>
            <a:r>
              <a:rPr lang="en-US" dirty="0"/>
              <a:t>Join feature vector with targets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84939-7289-44B1-BFEF-417ACACDF470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4954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 Training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89000"/>
            <a:r>
              <a:rPr lang="en-US" dirty="0"/>
              <a:t>Regressions</a:t>
            </a:r>
          </a:p>
          <a:p>
            <a:pPr marL="889000"/>
            <a:r>
              <a:rPr lang="en-US" dirty="0"/>
              <a:t>Boosted Decision Trees</a:t>
            </a:r>
          </a:p>
          <a:p>
            <a:pPr marL="889000"/>
            <a:r>
              <a:rPr lang="en-US" dirty="0"/>
              <a:t>Naive Bayes</a:t>
            </a:r>
          </a:p>
          <a:p>
            <a:pPr marL="889000"/>
            <a:r>
              <a:rPr lang="en-US" dirty="0"/>
              <a:t>Support Vector Machines</a:t>
            </a:r>
          </a:p>
          <a:p>
            <a:pPr marL="889000"/>
            <a:r>
              <a:rPr lang="en-US" dirty="0"/>
              <a:t>Maximum Entropy </a:t>
            </a:r>
            <a:r>
              <a:rPr lang="en-US" dirty="0" smtClean="0"/>
              <a:t>modeling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84939-7289-44B1-BFEF-417ACACDF470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9081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Offline Scoring &amp; Evaluations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89000"/>
            <a:r>
              <a:rPr lang="en-US" dirty="0"/>
              <a:t>Apply model weights to features</a:t>
            </a:r>
          </a:p>
          <a:p>
            <a:pPr marL="889000"/>
            <a:r>
              <a:rPr lang="en-US" dirty="0"/>
              <a:t>Pleasantly parallel</a:t>
            </a:r>
          </a:p>
          <a:p>
            <a:pPr marL="889000"/>
            <a:r>
              <a:rPr lang="en-US" dirty="0"/>
              <a:t>Sort by scores and compute metrics</a:t>
            </a:r>
          </a:p>
          <a:p>
            <a:pPr marL="889000"/>
            <a:r>
              <a:rPr lang="en-US" dirty="0"/>
              <a:t>Evaluate metrics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84939-7289-44B1-BFEF-417ACACDF470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5958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Batch Scoring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89000"/>
            <a:r>
              <a:rPr lang="en-US" dirty="0"/>
              <a:t>Apply models to features from all user activity</a:t>
            </a:r>
          </a:p>
          <a:p>
            <a:pPr marL="889000"/>
            <a:r>
              <a:rPr lang="en-US" dirty="0"/>
              <a:t>Upload scores to serving systems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84939-7289-44B1-BFEF-417ACACDF470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8777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 Different Classes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687068"/>
            <a:ext cx="6781800" cy="2713482"/>
          </a:xfrm>
        </p:spPr>
        <p:txBody>
          <a:bodyPr/>
          <a:lstStyle/>
          <a:p>
            <a:r>
              <a:rPr lang="en-US" dirty="0" smtClean="0"/>
              <a:t>Tiny (10K Entities, 100GB)</a:t>
            </a:r>
          </a:p>
          <a:p>
            <a:r>
              <a:rPr lang="en-US" dirty="0" smtClean="0"/>
              <a:t>Small (100K Entities, 1TB)</a:t>
            </a:r>
          </a:p>
          <a:p>
            <a:r>
              <a:rPr lang="en-US" dirty="0" smtClean="0"/>
              <a:t>Medium (1M Entities, 10 TB)</a:t>
            </a:r>
          </a:p>
          <a:p>
            <a:r>
              <a:rPr lang="en-US" dirty="0" smtClean="0"/>
              <a:t>Large (10M Entities, 100 TB)</a:t>
            </a:r>
          </a:p>
          <a:p>
            <a:r>
              <a:rPr lang="en-US" dirty="0" smtClean="0"/>
              <a:t>Huge (1B Entities, 1PB)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84939-7289-44B1-BFEF-417ACACDF470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4236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new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Article </a:t>
            </a:r>
            <a:r>
              <a:rPr lang="en-US" dirty="0" smtClean="0"/>
              <a:t>in inaugural issue of Big Data Journal</a:t>
            </a:r>
          </a:p>
          <a:p>
            <a:pPr lvl="1"/>
            <a:r>
              <a:rPr lang="en-US" i="1" dirty="0" smtClean="0"/>
              <a:t>Big </a:t>
            </a:r>
            <a:r>
              <a:rPr lang="en-US" i="1" dirty="0"/>
              <a:t>Data Benchmarking and the Big Data Top100 </a:t>
            </a:r>
            <a:r>
              <a:rPr lang="en-US" i="1" dirty="0" smtClean="0"/>
              <a:t>List </a:t>
            </a:r>
            <a:r>
              <a:rPr lang="en-US" dirty="0" smtClean="0"/>
              <a:t>by Baru, Bhandarkar, </a:t>
            </a:r>
            <a:r>
              <a:rPr lang="en-US" dirty="0" err="1" smtClean="0"/>
              <a:t>Nambiar</a:t>
            </a:r>
            <a:r>
              <a:rPr lang="en-US" dirty="0" smtClean="0"/>
              <a:t>, </a:t>
            </a:r>
            <a:r>
              <a:rPr lang="en-US" dirty="0" err="1" smtClean="0"/>
              <a:t>Poess</a:t>
            </a:r>
            <a:r>
              <a:rPr lang="en-US" dirty="0" smtClean="0"/>
              <a:t>, </a:t>
            </a:r>
            <a:r>
              <a:rPr lang="en-US" dirty="0" err="1" smtClean="0"/>
              <a:t>Rabl</a:t>
            </a:r>
            <a:r>
              <a:rPr lang="en-US" dirty="0" smtClean="0"/>
              <a:t>, Big Data Journal, Vol.1, No.1, 60-64, Anne </a:t>
            </a:r>
            <a:r>
              <a:rPr lang="en-US" dirty="0" err="1" smtClean="0"/>
              <a:t>Liebert</a:t>
            </a:r>
            <a:r>
              <a:rPr lang="en-US" dirty="0"/>
              <a:t> </a:t>
            </a:r>
            <a:r>
              <a:rPr lang="en-US" dirty="0" smtClean="0"/>
              <a:t>Publications.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84939-7289-44B1-BFEF-417ACACDF47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2232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0050"/>
            <a:ext cx="8229600" cy="800100"/>
          </a:xfrm>
        </p:spPr>
        <p:txBody>
          <a:bodyPr/>
          <a:lstStyle/>
          <a:p>
            <a:r>
              <a:rPr lang="en-US" dirty="0" smtClean="0"/>
              <a:t>Next Steps: Community input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23950"/>
            <a:ext cx="8991600" cy="3733800"/>
          </a:xfrm>
        </p:spPr>
        <p:txBody>
          <a:bodyPr>
            <a:noAutofit/>
          </a:bodyPr>
          <a:lstStyle/>
          <a:p>
            <a:pPr lvl="0"/>
            <a:r>
              <a:rPr lang="en-US" sz="1800" u="sng" dirty="0"/>
              <a:t>Contest </a:t>
            </a:r>
            <a:r>
              <a:rPr lang="en-US" sz="1800" u="sng" dirty="0" smtClean="0"/>
              <a:t>1</a:t>
            </a:r>
            <a:endParaRPr lang="en-US" sz="1800" dirty="0"/>
          </a:p>
          <a:p>
            <a:pPr lvl="1"/>
            <a:r>
              <a:rPr lang="en-US" sz="1800" u="sng" dirty="0" smtClean="0"/>
              <a:t>By March 31</a:t>
            </a:r>
            <a:r>
              <a:rPr lang="en-US" sz="1800" dirty="0" smtClean="0"/>
              <a:t>: Submit </a:t>
            </a:r>
            <a:r>
              <a:rPr lang="en-US" sz="1800" b="1" dirty="0"/>
              <a:t>data</a:t>
            </a:r>
            <a:r>
              <a:rPr lang="en-US" sz="1800" dirty="0"/>
              <a:t> and </a:t>
            </a:r>
            <a:r>
              <a:rPr lang="en-US" sz="1800" b="1" dirty="0"/>
              <a:t>operations</a:t>
            </a:r>
            <a:r>
              <a:rPr lang="en-US" sz="1800" dirty="0"/>
              <a:t> for each step in the </a:t>
            </a:r>
            <a:r>
              <a:rPr lang="en-US" sz="1800" dirty="0" smtClean="0"/>
              <a:t>Big Data Analytics Pipeline.</a:t>
            </a:r>
            <a:endParaRPr lang="en-US" sz="1800" dirty="0"/>
          </a:p>
          <a:p>
            <a:pPr lvl="1"/>
            <a:r>
              <a:rPr lang="en-US" sz="1800" u="sng" dirty="0"/>
              <a:t>By April </a:t>
            </a:r>
            <a:r>
              <a:rPr lang="en-US" sz="1800" u="sng" dirty="0" smtClean="0"/>
              <a:t>2</a:t>
            </a:r>
            <a:r>
              <a:rPr lang="en-US" sz="1800" u="sng" baseline="30000" dirty="0" smtClean="0"/>
              <a:t>nd</a:t>
            </a:r>
            <a:r>
              <a:rPr lang="en-US" sz="1800" u="sng" dirty="0" smtClean="0"/>
              <a:t> week</a:t>
            </a:r>
            <a:r>
              <a:rPr lang="en-US" sz="1800" dirty="0" smtClean="0"/>
              <a:t>: Review </a:t>
            </a:r>
            <a:r>
              <a:rPr lang="en-US" sz="1800" dirty="0"/>
              <a:t>and </a:t>
            </a:r>
            <a:r>
              <a:rPr lang="en-US" sz="1800" dirty="0" smtClean="0"/>
              <a:t>selection of best </a:t>
            </a:r>
            <a:r>
              <a:rPr lang="en-US" sz="1800" dirty="0"/>
              <a:t>data/operations for the </a:t>
            </a:r>
            <a:r>
              <a:rPr lang="en-US" sz="1800" dirty="0" smtClean="0"/>
              <a:t>pipeline</a:t>
            </a:r>
            <a:endParaRPr lang="en-US" sz="1800" dirty="0"/>
          </a:p>
          <a:p>
            <a:pPr lvl="0"/>
            <a:r>
              <a:rPr lang="en-US" sz="1800" u="sng" dirty="0"/>
              <a:t>Contest </a:t>
            </a:r>
            <a:r>
              <a:rPr lang="en-US" sz="1800" u="sng" dirty="0" smtClean="0"/>
              <a:t>2</a:t>
            </a:r>
            <a:endParaRPr lang="en-US" sz="1800" dirty="0"/>
          </a:p>
          <a:p>
            <a:pPr lvl="1"/>
            <a:r>
              <a:rPr lang="en-US" sz="1800" u="sng" dirty="0" smtClean="0"/>
              <a:t>By June </a:t>
            </a:r>
            <a:r>
              <a:rPr lang="en-US" sz="1800" u="sng" dirty="0"/>
              <a:t>15</a:t>
            </a:r>
            <a:r>
              <a:rPr lang="en-US" sz="1800" u="sng" baseline="30000" dirty="0"/>
              <a:t>th</a:t>
            </a:r>
            <a:r>
              <a:rPr lang="en-US" sz="1800" u="sng" dirty="0"/>
              <a:t>, </a:t>
            </a:r>
            <a:r>
              <a:rPr lang="en-US" sz="1800" u="sng" dirty="0" smtClean="0"/>
              <a:t>2013:</a:t>
            </a:r>
            <a:r>
              <a:rPr lang="en-US" sz="1800" dirty="0" smtClean="0"/>
              <a:t> </a:t>
            </a:r>
            <a:r>
              <a:rPr lang="en-US" sz="1800" dirty="0"/>
              <a:t>Reference implementation of data/operations in pipeline </a:t>
            </a:r>
            <a:r>
              <a:rPr lang="en-US" sz="1800" dirty="0" smtClean="0"/>
              <a:t>steps.</a:t>
            </a:r>
            <a:endParaRPr lang="en-US" sz="1800" dirty="0"/>
          </a:p>
          <a:p>
            <a:pPr lvl="1"/>
            <a:r>
              <a:rPr lang="en-US" sz="1800" u="sng" dirty="0" smtClean="0"/>
              <a:t>July 2013: </a:t>
            </a:r>
            <a:r>
              <a:rPr lang="en-US" sz="1800" dirty="0" smtClean="0"/>
              <a:t>Review </a:t>
            </a:r>
            <a:r>
              <a:rPr lang="en-US" sz="1800" dirty="0"/>
              <a:t>of reference </a:t>
            </a:r>
            <a:r>
              <a:rPr lang="en-US" sz="1800" dirty="0" smtClean="0"/>
              <a:t>implementation</a:t>
            </a:r>
            <a:r>
              <a:rPr lang="en-US" sz="1800" dirty="0"/>
              <a:t>.</a:t>
            </a:r>
            <a:endParaRPr lang="en-US" sz="1800" dirty="0" smtClean="0"/>
          </a:p>
          <a:p>
            <a:pPr lvl="0"/>
            <a:r>
              <a:rPr lang="en-US" sz="1800" u="sng" dirty="0" smtClean="0"/>
              <a:t>Contest 3</a:t>
            </a:r>
            <a:r>
              <a:rPr lang="en-US" sz="1800" dirty="0" smtClean="0"/>
              <a:t>. </a:t>
            </a:r>
          </a:p>
          <a:p>
            <a:pPr lvl="1"/>
            <a:r>
              <a:rPr lang="en-US" sz="1600" u="sng" dirty="0" smtClean="0"/>
              <a:t>By 3</a:t>
            </a:r>
            <a:r>
              <a:rPr lang="en-US" sz="1600" u="sng" baseline="30000" dirty="0" smtClean="0"/>
              <a:t>rd</a:t>
            </a:r>
            <a:r>
              <a:rPr lang="en-US" sz="1600" u="sng" dirty="0" smtClean="0"/>
              <a:t> WBDB, July 2013</a:t>
            </a:r>
            <a:r>
              <a:rPr lang="en-US" sz="1600" dirty="0" smtClean="0"/>
              <a:t>: </a:t>
            </a:r>
            <a:r>
              <a:rPr lang="en-US" sz="1600" dirty="0"/>
              <a:t>Proposals for metrics, execution rules, audit rules and reporting </a:t>
            </a:r>
            <a:r>
              <a:rPr lang="en-US" sz="1600" dirty="0" smtClean="0"/>
              <a:t>rules.</a:t>
            </a:r>
          </a:p>
          <a:p>
            <a:r>
              <a:rPr lang="en-US" sz="1800" dirty="0" smtClean="0"/>
              <a:t>Review </a:t>
            </a:r>
            <a:r>
              <a:rPr lang="en-US" sz="1800" dirty="0"/>
              <a:t>of </a:t>
            </a:r>
            <a:r>
              <a:rPr lang="en-US" sz="1800" dirty="0" smtClean="0"/>
              <a:t>all inputs, release </a:t>
            </a:r>
            <a:r>
              <a:rPr lang="en-US" sz="1800" dirty="0"/>
              <a:t>of benchmark specification: </a:t>
            </a:r>
            <a:r>
              <a:rPr lang="en-US" sz="1800" u="sng" dirty="0"/>
              <a:t>August 31, 2013.</a:t>
            </a:r>
            <a:endParaRPr lang="en-US" sz="1800" dirty="0"/>
          </a:p>
          <a:p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84939-7289-44B1-BFEF-417ACACDF470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7084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New 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BigDataTop100.org Website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84939-7289-44B1-BFEF-417ACACDF470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5" name="Picture 4" descr="Screen shot 2013-02-25 at 10.32.05 AM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71" t="17289" r="9029" b="13741"/>
          <a:stretch/>
        </p:blipFill>
        <p:spPr>
          <a:xfrm>
            <a:off x="685800" y="2343150"/>
            <a:ext cx="7543800" cy="2381250"/>
          </a:xfrm>
          <a:prstGeom prst="rect">
            <a:avLst/>
          </a:prstGeom>
          <a:ln>
            <a:solidFill>
              <a:srgbClr val="000090"/>
            </a:solidFill>
          </a:ln>
        </p:spPr>
      </p:pic>
    </p:spTree>
    <p:extLst>
      <p:ext uri="{BB962C8B-B14F-4D97-AF65-F5344CB8AC3E}">
        <p14:creationId xmlns:p14="http://schemas.microsoft.com/office/powerpoint/2010/main" val="7358745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Outcome from an NSF research project</a:t>
            </a:r>
          </a:p>
          <a:p>
            <a:pPr lvl="1"/>
            <a:r>
              <a:rPr lang="en-US" sz="1800" i="1" dirty="0" smtClean="0"/>
              <a:t>Performance Evaluation of On-demand Provisioning of Data-intensive Applications</a:t>
            </a:r>
            <a:r>
              <a:rPr lang="en-US" sz="1800" dirty="0" smtClean="0"/>
              <a:t>, 2009-2012.</a:t>
            </a:r>
          </a:p>
          <a:p>
            <a:pPr lvl="1"/>
            <a:r>
              <a:rPr lang="en-US" sz="1800" dirty="0" smtClean="0"/>
              <a:t>Blending use of DBMS and </a:t>
            </a:r>
            <a:r>
              <a:rPr lang="en-US" sz="1800" dirty="0" err="1" smtClean="0"/>
              <a:t>Hadoop</a:t>
            </a:r>
            <a:endParaRPr lang="en-US" sz="1800" dirty="0" smtClean="0"/>
          </a:p>
          <a:p>
            <a:pPr lvl="1"/>
            <a:r>
              <a:rPr lang="en-US" sz="1800" dirty="0" smtClean="0"/>
              <a:t>Evaluation of shared-nothing DBMS </a:t>
            </a:r>
            <a:r>
              <a:rPr lang="en-US" sz="1800" dirty="0" err="1" smtClean="0"/>
              <a:t>vs</a:t>
            </a:r>
            <a:r>
              <a:rPr lang="en-US" sz="1800" dirty="0" smtClean="0"/>
              <a:t> </a:t>
            </a:r>
            <a:r>
              <a:rPr lang="en-US" sz="1800" dirty="0" err="1" smtClean="0"/>
              <a:t>Hadoop</a:t>
            </a:r>
            <a:r>
              <a:rPr lang="en-US" sz="1800" dirty="0" smtClean="0"/>
              <a:t> for geospatial data</a:t>
            </a:r>
          </a:p>
          <a:p>
            <a:pPr lvl="1"/>
            <a:endParaRPr lang="en-US" sz="1800" dirty="0" smtClean="0"/>
          </a:p>
          <a:p>
            <a:r>
              <a:rPr lang="en-US" sz="2000" dirty="0" smtClean="0"/>
              <a:t>Identified need for objective benchmarks for big data applications</a:t>
            </a:r>
          </a:p>
          <a:p>
            <a:pPr lvl="1"/>
            <a:r>
              <a:rPr lang="en-US" sz="1800" dirty="0" smtClean="0"/>
              <a:t>Reached out to the TPC world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84939-7289-44B1-BFEF-417ACACDF470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7246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14350"/>
            <a:ext cx="8229600" cy="800100"/>
          </a:xfrm>
        </p:spPr>
        <p:txBody>
          <a:bodyPr/>
          <a:lstStyle/>
          <a:p>
            <a:r>
              <a:rPr lang="en-US" dirty="0" smtClean="0"/>
              <a:t>Context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8750"/>
            <a:ext cx="8229600" cy="3502152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Launched the Workshop series on Big Data Benchmarking (WBDB)</a:t>
            </a:r>
          </a:p>
          <a:p>
            <a:pPr lvl="1"/>
            <a:r>
              <a:rPr lang="en-US" dirty="0" smtClean="0"/>
              <a:t>First workshop, May 2012, San Jose. Hosted by Brocade.</a:t>
            </a:r>
          </a:p>
          <a:p>
            <a:pPr lvl="1"/>
            <a:r>
              <a:rPr lang="en-US" dirty="0" smtClean="0"/>
              <a:t>Second workshop, December 2012, Pune, India. Hosted by Persistent Systems / Infosys.</a:t>
            </a:r>
          </a:p>
          <a:p>
            <a:pPr lvl="1"/>
            <a:r>
              <a:rPr lang="en-US" dirty="0" smtClean="0"/>
              <a:t>Third workshop, July 2013, Xi’an, China. Hosted by Xi’an University.</a:t>
            </a:r>
          </a:p>
          <a:p>
            <a:endParaRPr lang="en-US" dirty="0" smtClean="0"/>
          </a:p>
          <a:p>
            <a:r>
              <a:rPr lang="en-US" dirty="0" smtClean="0"/>
              <a:t>First paper:</a:t>
            </a:r>
          </a:p>
          <a:p>
            <a:pPr lvl="1"/>
            <a:r>
              <a:rPr lang="en-US" dirty="0"/>
              <a:t>Setting the Direction for Big Data Benchmark Standards by C. Baru, M. </a:t>
            </a:r>
            <a:r>
              <a:rPr lang="en-US" dirty="0" err="1"/>
              <a:t>Bhandarkar</a:t>
            </a:r>
            <a:r>
              <a:rPr lang="en-US" dirty="0"/>
              <a:t>, R. </a:t>
            </a:r>
            <a:r>
              <a:rPr lang="en-US" dirty="0" err="1"/>
              <a:t>Nambiar</a:t>
            </a:r>
            <a:r>
              <a:rPr lang="en-US" dirty="0"/>
              <a:t>, M. </a:t>
            </a:r>
            <a:r>
              <a:rPr lang="en-US" dirty="0" err="1"/>
              <a:t>Poess</a:t>
            </a:r>
            <a:r>
              <a:rPr lang="en-US" dirty="0"/>
              <a:t>, and T. </a:t>
            </a:r>
            <a:r>
              <a:rPr lang="en-US" dirty="0" err="1"/>
              <a:t>Rabl</a:t>
            </a:r>
            <a:r>
              <a:rPr lang="en-US" dirty="0"/>
              <a:t>, </a:t>
            </a:r>
            <a:r>
              <a:rPr lang="en-US" dirty="0" smtClean="0"/>
              <a:t>published in </a:t>
            </a:r>
            <a:r>
              <a:rPr lang="en-US" i="1" dirty="0" smtClean="0"/>
              <a:t>Selected </a:t>
            </a:r>
            <a:r>
              <a:rPr lang="en-US" i="1" dirty="0"/>
              <a:t>Topics in Performance Evaluation and Benchmarking</a:t>
            </a:r>
            <a:r>
              <a:rPr lang="en-US" dirty="0"/>
              <a:t>, </a:t>
            </a:r>
            <a:r>
              <a:rPr lang="en-US" dirty="0" smtClean="0"/>
              <a:t>Springer-</a:t>
            </a:r>
            <a:r>
              <a:rPr lang="en-US" dirty="0" err="1" smtClean="0"/>
              <a:t>Verlag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Selected WBDB papers in Springer </a:t>
            </a:r>
            <a:r>
              <a:rPr lang="en-US" dirty="0" err="1" smtClean="0"/>
              <a:t>Verlag</a:t>
            </a:r>
            <a:r>
              <a:rPr lang="en-US" dirty="0" smtClean="0"/>
              <a:t> Lecture Notes in Computer Science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84939-7289-44B1-BFEF-417ACACDF470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25687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514350"/>
            <a:ext cx="8229600" cy="802386"/>
          </a:xfrm>
        </p:spPr>
        <p:txBody>
          <a:bodyPr>
            <a:normAutofit/>
          </a:bodyPr>
          <a:lstStyle/>
          <a:p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and 2</a:t>
            </a:r>
            <a:r>
              <a:rPr lang="en-US" baseline="30000" dirty="0" smtClean="0"/>
              <a:t>nd</a:t>
            </a:r>
            <a:r>
              <a:rPr lang="en-US" dirty="0" smtClean="0"/>
              <a:t> Workshop Attendees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84939-7289-44B1-BFEF-417ACACDF470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4294967295"/>
          </p:nvPr>
        </p:nvSpPr>
        <p:spPr>
          <a:xfrm>
            <a:off x="457200" y="1371600"/>
            <a:ext cx="2133600" cy="3543300"/>
          </a:xfrm>
        </p:spPr>
        <p:txBody>
          <a:bodyPr>
            <a:noAutofit/>
          </a:bodyPr>
          <a:lstStyle/>
          <a:p>
            <a:r>
              <a:rPr lang="en-US" sz="1000" dirty="0" err="1"/>
              <a:t>Actian</a:t>
            </a:r>
            <a:endParaRPr lang="en-US" sz="1000" dirty="0"/>
          </a:p>
          <a:p>
            <a:r>
              <a:rPr lang="en-US" sz="1000" dirty="0"/>
              <a:t>AMD</a:t>
            </a:r>
          </a:p>
          <a:p>
            <a:r>
              <a:rPr lang="en-US" sz="1000" dirty="0"/>
              <a:t>Anna University </a:t>
            </a:r>
          </a:p>
          <a:p>
            <a:r>
              <a:rPr lang="en-US" sz="1000" dirty="0" err="1" smtClean="0"/>
              <a:t>BMMsoft</a:t>
            </a:r>
            <a:endParaRPr lang="en-US" sz="1000" dirty="0"/>
          </a:p>
          <a:p>
            <a:r>
              <a:rPr lang="en-US" sz="1000" dirty="0" smtClean="0"/>
              <a:t>Brocade</a:t>
            </a:r>
            <a:endParaRPr lang="en-US" sz="1000" dirty="0"/>
          </a:p>
          <a:p>
            <a:r>
              <a:rPr lang="en-US" sz="1000" dirty="0"/>
              <a:t>CA Labs</a:t>
            </a:r>
          </a:p>
          <a:p>
            <a:r>
              <a:rPr lang="en-US" sz="1000" dirty="0"/>
              <a:t>Cisco</a:t>
            </a:r>
          </a:p>
          <a:p>
            <a:r>
              <a:rPr lang="en-US" sz="1000" dirty="0" err="1"/>
              <a:t>Cloudera</a:t>
            </a:r>
            <a:endParaRPr lang="en-US" sz="1000" dirty="0"/>
          </a:p>
          <a:p>
            <a:r>
              <a:rPr lang="en-US" sz="1000" dirty="0"/>
              <a:t>Convey Computer</a:t>
            </a:r>
          </a:p>
          <a:p>
            <a:r>
              <a:rPr lang="en-US" sz="1000" dirty="0"/>
              <a:t>CWI/Monet</a:t>
            </a:r>
          </a:p>
          <a:p>
            <a:r>
              <a:rPr lang="en-US" sz="1000" dirty="0" err="1"/>
              <a:t>DBSync</a:t>
            </a:r>
            <a:r>
              <a:rPr lang="en-US" sz="1000" dirty="0"/>
              <a:t> LLC </a:t>
            </a:r>
          </a:p>
          <a:p>
            <a:r>
              <a:rPr lang="en-US" sz="1000" dirty="0" smtClean="0"/>
              <a:t>Dell</a:t>
            </a:r>
            <a:endParaRPr lang="en-US" sz="1000" dirty="0"/>
          </a:p>
          <a:p>
            <a:r>
              <a:rPr lang="en-US" sz="1000" dirty="0"/>
              <a:t>EPFL</a:t>
            </a:r>
          </a:p>
          <a:p>
            <a:r>
              <a:rPr lang="en-US" sz="1000" dirty="0"/>
              <a:t>Facebook</a:t>
            </a:r>
          </a:p>
          <a:p>
            <a:r>
              <a:rPr lang="en-US" sz="1000" dirty="0" smtClean="0"/>
              <a:t>Google</a:t>
            </a:r>
            <a:endParaRPr lang="en-US" sz="1000" dirty="0"/>
          </a:p>
          <a:p>
            <a:r>
              <a:rPr lang="en-US" sz="1000" dirty="0" err="1" smtClean="0"/>
              <a:t>Greenplum</a:t>
            </a:r>
            <a:endParaRPr lang="en-US" sz="1000" dirty="0" smtClean="0"/>
          </a:p>
          <a:p>
            <a:r>
              <a:rPr lang="en-US" sz="1000" dirty="0" smtClean="0"/>
              <a:t>Hewlett</a:t>
            </a:r>
            <a:r>
              <a:rPr lang="en-US" sz="1000" dirty="0"/>
              <a:t>-</a:t>
            </a:r>
            <a:r>
              <a:rPr lang="en-US" sz="1000" dirty="0" smtClean="0"/>
              <a:t>Packard</a:t>
            </a:r>
          </a:p>
          <a:p>
            <a:r>
              <a:rPr lang="en-US" sz="1000" dirty="0" err="1" smtClean="0"/>
              <a:t>Hortonworks</a:t>
            </a:r>
            <a:endParaRPr lang="en-US" sz="1000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4294967295"/>
          </p:nvPr>
        </p:nvSpPr>
        <p:spPr>
          <a:xfrm>
            <a:off x="5715000" y="1314450"/>
            <a:ext cx="2895600" cy="3429000"/>
          </a:xfrm>
        </p:spPr>
        <p:txBody>
          <a:bodyPr>
            <a:noAutofit/>
          </a:bodyPr>
          <a:lstStyle/>
          <a:p>
            <a:r>
              <a:rPr lang="en-US" sz="1100" dirty="0" smtClean="0"/>
              <a:t>San </a:t>
            </a:r>
            <a:r>
              <a:rPr lang="en-US" sz="1100" dirty="0"/>
              <a:t>Diego Supercomputer Center</a:t>
            </a:r>
          </a:p>
          <a:p>
            <a:r>
              <a:rPr lang="en-US" sz="1100" dirty="0"/>
              <a:t>SAS</a:t>
            </a:r>
          </a:p>
          <a:p>
            <a:r>
              <a:rPr lang="en-US" sz="1100" dirty="0"/>
              <a:t>Scripps Research Institute</a:t>
            </a:r>
          </a:p>
          <a:p>
            <a:r>
              <a:rPr lang="en-US" sz="1100" dirty="0" smtClean="0"/>
              <a:t>Seagate</a:t>
            </a:r>
            <a:endParaRPr lang="en-US" sz="1100" dirty="0"/>
          </a:p>
          <a:p>
            <a:r>
              <a:rPr lang="en-US" sz="1100" dirty="0"/>
              <a:t>Shell</a:t>
            </a:r>
          </a:p>
          <a:p>
            <a:r>
              <a:rPr lang="en-US" sz="1100" dirty="0"/>
              <a:t>SNIA</a:t>
            </a:r>
          </a:p>
          <a:p>
            <a:r>
              <a:rPr lang="en-US" sz="1100" dirty="0" err="1"/>
              <a:t>SoftCorner</a:t>
            </a:r>
            <a:r>
              <a:rPr lang="en-US" sz="1100" dirty="0"/>
              <a:t> </a:t>
            </a:r>
            <a:endParaRPr lang="en-US" sz="1100" dirty="0" smtClean="0"/>
          </a:p>
          <a:p>
            <a:r>
              <a:rPr lang="en-US" sz="1100" dirty="0" smtClean="0"/>
              <a:t>Teradata </a:t>
            </a:r>
            <a:r>
              <a:rPr lang="en-US" sz="1100" dirty="0"/>
              <a:t>Corporation</a:t>
            </a:r>
          </a:p>
          <a:p>
            <a:r>
              <a:rPr lang="en-US" sz="1100" dirty="0"/>
              <a:t>Twitter</a:t>
            </a:r>
          </a:p>
          <a:p>
            <a:r>
              <a:rPr lang="en-US" sz="1100" dirty="0"/>
              <a:t>UC Irvine</a:t>
            </a:r>
          </a:p>
          <a:p>
            <a:r>
              <a:rPr lang="en-US" sz="1100" dirty="0"/>
              <a:t>Univ. of Minnesota</a:t>
            </a:r>
          </a:p>
          <a:p>
            <a:r>
              <a:rPr lang="en-US" sz="1100" dirty="0"/>
              <a:t>University of Passau </a:t>
            </a:r>
          </a:p>
          <a:p>
            <a:r>
              <a:rPr lang="en-US" sz="1100" dirty="0" smtClean="0"/>
              <a:t>Univ</a:t>
            </a:r>
            <a:r>
              <a:rPr lang="en-US" sz="1100" dirty="0"/>
              <a:t>. of Toronto</a:t>
            </a:r>
          </a:p>
          <a:p>
            <a:r>
              <a:rPr lang="en-US" sz="1100" dirty="0"/>
              <a:t>Univ. of Washington</a:t>
            </a:r>
          </a:p>
          <a:p>
            <a:r>
              <a:rPr lang="en-US" sz="1100" dirty="0"/>
              <a:t>VMware</a:t>
            </a:r>
          </a:p>
          <a:p>
            <a:r>
              <a:rPr lang="en-US" sz="1100" dirty="0" err="1" smtClean="0"/>
              <a:t>WhamCloud</a:t>
            </a:r>
            <a:endParaRPr lang="en-US" sz="1100" dirty="0" smtClean="0"/>
          </a:p>
          <a:p>
            <a:r>
              <a:rPr lang="en-US" sz="1100" dirty="0" smtClean="0"/>
              <a:t>Yahoo!</a:t>
            </a:r>
            <a:endParaRPr lang="en-US" sz="1100" dirty="0"/>
          </a:p>
          <a:p>
            <a:endParaRPr lang="en-US" sz="1100" dirty="0"/>
          </a:p>
        </p:txBody>
      </p:sp>
      <p:sp>
        <p:nvSpPr>
          <p:cNvPr id="10" name="Content Placeholder 6"/>
          <p:cNvSpPr txBox="1">
            <a:spLocks/>
          </p:cNvSpPr>
          <p:nvPr/>
        </p:nvSpPr>
        <p:spPr>
          <a:xfrm>
            <a:off x="2819400" y="1371600"/>
            <a:ext cx="2590800" cy="3429000"/>
          </a:xfrm>
          <a:prstGeom prst="rect">
            <a:avLst/>
          </a:prstGeom>
        </p:spPr>
        <p:txBody>
          <a:bodyPr vert="horz">
            <a:no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0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50" dirty="0" smtClean="0"/>
              <a:t>Indiana </a:t>
            </a:r>
            <a:r>
              <a:rPr lang="en-US" sz="1050" dirty="0" err="1" smtClean="0"/>
              <a:t>Univ</a:t>
            </a:r>
            <a:r>
              <a:rPr lang="en-US" sz="1050" dirty="0" smtClean="0"/>
              <a:t> / </a:t>
            </a:r>
            <a:r>
              <a:rPr lang="en-US" sz="1050" dirty="0" err="1" smtClean="0"/>
              <a:t>Hathitrust</a:t>
            </a:r>
            <a:r>
              <a:rPr lang="en-US" sz="1050" dirty="0" smtClean="0"/>
              <a:t> Research Foundation</a:t>
            </a:r>
          </a:p>
          <a:p>
            <a:r>
              <a:rPr lang="en-US" sz="1050" dirty="0"/>
              <a:t>IIT Chicago </a:t>
            </a:r>
            <a:endParaRPr lang="en-US" sz="1050" dirty="0" smtClean="0"/>
          </a:p>
          <a:p>
            <a:r>
              <a:rPr lang="en-US" sz="1050" dirty="0" err="1" smtClean="0"/>
              <a:t>InfoSizing</a:t>
            </a:r>
            <a:endParaRPr lang="en-US" sz="1050" dirty="0" smtClean="0"/>
          </a:p>
          <a:p>
            <a:r>
              <a:rPr lang="en-US" sz="1050" dirty="0" err="1"/>
              <a:t>Informatica</a:t>
            </a:r>
            <a:r>
              <a:rPr lang="en-US" sz="1050" dirty="0"/>
              <a:t> </a:t>
            </a:r>
            <a:endParaRPr lang="en-US" sz="1050" dirty="0" smtClean="0"/>
          </a:p>
          <a:p>
            <a:r>
              <a:rPr lang="en-US" sz="1050" dirty="0" smtClean="0"/>
              <a:t>Infosys</a:t>
            </a:r>
          </a:p>
          <a:p>
            <a:r>
              <a:rPr lang="en-US" sz="1050" dirty="0" smtClean="0"/>
              <a:t>Intel</a:t>
            </a:r>
          </a:p>
          <a:p>
            <a:r>
              <a:rPr lang="en-US" sz="1050" dirty="0"/>
              <a:t>Jacobs University </a:t>
            </a:r>
          </a:p>
          <a:p>
            <a:r>
              <a:rPr lang="en-US" sz="1050" dirty="0" smtClean="0"/>
              <a:t>LinkedIn</a:t>
            </a:r>
          </a:p>
          <a:p>
            <a:r>
              <a:rPr lang="en-US" sz="1050" dirty="0" err="1" smtClean="0"/>
              <a:t>MapR</a:t>
            </a:r>
            <a:r>
              <a:rPr lang="en-US" sz="1050" dirty="0" smtClean="0"/>
              <a:t>/Mahout</a:t>
            </a:r>
          </a:p>
          <a:p>
            <a:r>
              <a:rPr lang="en-US" sz="1050" dirty="0" err="1" smtClean="0"/>
              <a:t>Mellanox</a:t>
            </a:r>
            <a:endParaRPr lang="en-US" sz="1050" dirty="0" smtClean="0"/>
          </a:p>
          <a:p>
            <a:r>
              <a:rPr lang="en-US" sz="1050" dirty="0" smtClean="0"/>
              <a:t>Microsoft</a:t>
            </a:r>
          </a:p>
          <a:p>
            <a:r>
              <a:rPr lang="en-US" sz="1050" dirty="0" smtClean="0"/>
              <a:t>NSF</a:t>
            </a:r>
            <a:endParaRPr lang="en-US" sz="1050" dirty="0"/>
          </a:p>
          <a:p>
            <a:r>
              <a:rPr lang="en-US" sz="1050" dirty="0" err="1"/>
              <a:t>NetApp</a:t>
            </a:r>
            <a:endParaRPr lang="en-US" sz="1050" dirty="0"/>
          </a:p>
          <a:p>
            <a:r>
              <a:rPr lang="en-US" sz="1050" dirty="0" err="1"/>
              <a:t>NetApp</a:t>
            </a:r>
            <a:r>
              <a:rPr lang="en-US" sz="1050" dirty="0"/>
              <a:t>/</a:t>
            </a:r>
            <a:r>
              <a:rPr lang="en-US" sz="1050" dirty="0" err="1" smtClean="0"/>
              <a:t>OpenSFS</a:t>
            </a:r>
            <a:endParaRPr lang="en-US" sz="1050" dirty="0" smtClean="0"/>
          </a:p>
          <a:p>
            <a:r>
              <a:rPr lang="en-US" sz="1050" dirty="0"/>
              <a:t>Oracle</a:t>
            </a:r>
          </a:p>
          <a:p>
            <a:r>
              <a:rPr lang="en-US" sz="1050" dirty="0"/>
              <a:t>Persistent </a:t>
            </a:r>
            <a:endParaRPr lang="en-US" sz="1050" dirty="0" smtClean="0"/>
          </a:p>
          <a:p>
            <a:r>
              <a:rPr lang="en-US" sz="1050" dirty="0" smtClean="0"/>
              <a:t>Red Hat</a:t>
            </a:r>
            <a:endParaRPr lang="en-US" sz="1050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19100" y="3771901"/>
            <a:ext cx="2590800" cy="1504997"/>
          </a:xfrm>
          <a:prstGeom prst="rect">
            <a:avLst/>
          </a:prstGeom>
        </p:spPr>
        <p:txBody>
          <a:bodyPr vert="horz">
            <a:no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200" dirty="0" smtClean="0"/>
          </a:p>
          <a:p>
            <a:endParaRPr lang="en-US" sz="1200" dirty="0" smtClean="0"/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5257800" y="3781378"/>
            <a:ext cx="2590800" cy="1343072"/>
          </a:xfrm>
          <a:prstGeom prst="rect">
            <a:avLst/>
          </a:prstGeom>
        </p:spPr>
        <p:txBody>
          <a:bodyPr vert="horz">
            <a:noAutofit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0" sz="26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0"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200" dirty="0" smtClean="0"/>
          </a:p>
          <a:p>
            <a:endParaRPr lang="en-US" sz="1200" dirty="0" smtClean="0"/>
          </a:p>
        </p:txBody>
      </p:sp>
    </p:spTree>
    <p:extLst>
      <p:ext uri="{BB962C8B-B14F-4D97-AF65-F5344CB8AC3E}">
        <p14:creationId xmlns:p14="http://schemas.microsoft.com/office/powerpoint/2010/main" val="42349350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Technical Issues - 1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000" u="sng" dirty="0" smtClean="0"/>
              <a:t>Audience</a:t>
            </a:r>
            <a:r>
              <a:rPr lang="en-US" sz="2000" dirty="0" smtClean="0"/>
              <a:t>: Who </a:t>
            </a:r>
            <a:r>
              <a:rPr lang="en-US" sz="2000" dirty="0"/>
              <a:t>is the audience for </a:t>
            </a:r>
            <a:r>
              <a:rPr lang="en-US" sz="2000" dirty="0" smtClean="0"/>
              <a:t>such a benchmark?</a:t>
            </a:r>
          </a:p>
          <a:p>
            <a:pPr lvl="1"/>
            <a:r>
              <a:rPr lang="en-US" sz="1800" dirty="0" smtClean="0"/>
              <a:t>Marketing, Internal Use, Academic Use</a:t>
            </a:r>
          </a:p>
          <a:p>
            <a:pPr lvl="1"/>
            <a:endParaRPr lang="en-US" sz="1800" dirty="0"/>
          </a:p>
          <a:p>
            <a:r>
              <a:rPr lang="en-US" sz="2000" u="sng" dirty="0" smtClean="0"/>
              <a:t>Application</a:t>
            </a:r>
            <a:r>
              <a:rPr lang="en-US" sz="2000" dirty="0" smtClean="0"/>
              <a:t>: What is the application that </a:t>
            </a:r>
            <a:r>
              <a:rPr lang="en-US" sz="2000" dirty="0"/>
              <a:t>should </a:t>
            </a:r>
            <a:r>
              <a:rPr lang="en-US" sz="2000" dirty="0" smtClean="0"/>
              <a:t>be modeled?</a:t>
            </a:r>
          </a:p>
          <a:p>
            <a:pPr lvl="1"/>
            <a:r>
              <a:rPr lang="en-US" sz="1800" dirty="0" smtClean="0"/>
              <a:t>Abstractions of a data pipeline, e.g. Internet-scale business</a:t>
            </a:r>
          </a:p>
          <a:p>
            <a:pPr lvl="1"/>
            <a:endParaRPr lang="en-US" sz="1800" dirty="0" smtClean="0"/>
          </a:p>
          <a:p>
            <a:r>
              <a:rPr lang="en-US" sz="2000" u="sng" dirty="0"/>
              <a:t>Single benchmark spec</a:t>
            </a:r>
            <a:r>
              <a:rPr lang="en-US" sz="2000" dirty="0"/>
              <a:t>: Is it possible to develop a single benchmark to capture characteristics of multiple applications</a:t>
            </a:r>
            <a:r>
              <a:rPr lang="en-US" sz="2000" dirty="0">
                <a:solidFill>
                  <a:srgbClr val="000000"/>
                </a:solidFill>
              </a:rPr>
              <a:t>?</a:t>
            </a:r>
          </a:p>
          <a:p>
            <a:pPr lvl="1"/>
            <a:r>
              <a:rPr lang="en-US" sz="1800" dirty="0"/>
              <a:t>Single, multi-step benchmark, with plausible end-to-end scenario</a:t>
            </a:r>
          </a:p>
        </p:txBody>
      </p:sp>
    </p:spTree>
    <p:extLst>
      <p:ext uri="{BB962C8B-B14F-4D97-AF65-F5344CB8AC3E}">
        <p14:creationId xmlns:p14="http://schemas.microsoft.com/office/powerpoint/2010/main" val="6818512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Technical Issues 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u="sng" dirty="0" smtClean="0"/>
              <a:t>Component </a:t>
            </a:r>
            <a:r>
              <a:rPr lang="en-US" sz="2000" u="sng" dirty="0"/>
              <a:t>vs. end-to-end benchmark</a:t>
            </a:r>
            <a:r>
              <a:rPr lang="en-US" sz="2000" dirty="0"/>
              <a:t>. Is it possible to factor out a set of benchmark “components”, which can be isolated and plugged into an end-to-end benchmark(s)?</a:t>
            </a:r>
          </a:p>
          <a:p>
            <a:pPr lvl="1"/>
            <a:r>
              <a:rPr lang="en-US" sz="1800" dirty="0"/>
              <a:t>The benchmark should consist of individual components that ultimately make up an end-to-end </a:t>
            </a:r>
            <a:r>
              <a:rPr lang="en-US" sz="1800" dirty="0" smtClean="0"/>
              <a:t>benchmark</a:t>
            </a:r>
          </a:p>
          <a:p>
            <a:pPr lvl="1"/>
            <a:endParaRPr lang="en-US" sz="1800" dirty="0" smtClean="0"/>
          </a:p>
          <a:p>
            <a:r>
              <a:rPr lang="en-US" sz="2000" u="sng" dirty="0"/>
              <a:t>Paper and Pencil </a:t>
            </a:r>
            <a:r>
              <a:rPr lang="en-US" sz="2000" u="sng" dirty="0" err="1"/>
              <a:t>vs</a:t>
            </a:r>
            <a:r>
              <a:rPr lang="en-US" sz="2000" u="sng" dirty="0"/>
              <a:t> Implementation-</a:t>
            </a:r>
            <a:r>
              <a:rPr lang="en-US" sz="2000" dirty="0"/>
              <a:t>based. Should the implementation be specification-driven or implementation-driven?</a:t>
            </a:r>
          </a:p>
          <a:p>
            <a:pPr lvl="1"/>
            <a:r>
              <a:rPr lang="en-US" sz="1800" dirty="0"/>
              <a:t>Start with an implementation and develop specification at the same time</a:t>
            </a:r>
          </a:p>
          <a:p>
            <a:pPr lvl="1"/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84939-7289-44B1-BFEF-417ACACDF470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3621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>
    <a:spDef>
      <a:spPr>
        <a:solidFill>
          <a:srgbClr val="0070C0"/>
        </a:solidFill>
      </a:spPr>
      <a:bodyPr rtlCol="0" anchor="ctr"/>
      <a:lstStyle>
        <a:defPPr algn="ctr">
          <a:defRPr sz="12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8369</TotalTime>
  <Words>1343</Words>
  <Application>Microsoft Macintosh PowerPoint</Application>
  <PresentationFormat>On-screen Show (16:9)</PresentationFormat>
  <Paragraphs>256</Paragraphs>
  <Slides>30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Urban</vt:lpstr>
      <vt:lpstr>The BigData Top100 List Initiative </vt:lpstr>
      <vt:lpstr>Outline</vt:lpstr>
      <vt:lpstr>What’s new</vt:lpstr>
      <vt:lpstr>What’s New - 2</vt:lpstr>
      <vt:lpstr>Background</vt:lpstr>
      <vt:lpstr>Context</vt:lpstr>
      <vt:lpstr>1st and 2nd Workshop Attendees</vt:lpstr>
      <vt:lpstr>Technical Issues - 1</vt:lpstr>
      <vt:lpstr>Technical Issues - 2</vt:lpstr>
      <vt:lpstr>Technical Issues - 3</vt:lpstr>
      <vt:lpstr>Keep in mind principles for good benchmark design</vt:lpstr>
      <vt:lpstr>Other considerations</vt:lpstr>
      <vt:lpstr>Next Steps</vt:lpstr>
      <vt:lpstr>Data Analytics Pipeline</vt:lpstr>
      <vt:lpstr>Quest for Typical Workload</vt:lpstr>
      <vt:lpstr>Is There a Typical Big Data Workload?</vt:lpstr>
      <vt:lpstr>Encouraging Early Results</vt:lpstr>
      <vt:lpstr>Big Data Sources</vt:lpstr>
      <vt:lpstr>User Modeling</vt:lpstr>
      <vt:lpstr>User Modeling Pipeline</vt:lpstr>
      <vt:lpstr>Data Acquisition</vt:lpstr>
      <vt:lpstr>Denormalization / Cleansing</vt:lpstr>
      <vt:lpstr>Find Sessions with Target Events</vt:lpstr>
      <vt:lpstr>Feature Selection</vt:lpstr>
      <vt:lpstr>Join Targets and Features</vt:lpstr>
      <vt:lpstr>Model Training</vt:lpstr>
      <vt:lpstr>Offline Scoring &amp; Evaluations</vt:lpstr>
      <vt:lpstr>Batch Scoring</vt:lpstr>
      <vt:lpstr>5 Different Classes</vt:lpstr>
      <vt:lpstr>Next Steps: Community input</vt:lpstr>
    </vt:vector>
  </TitlesOfParts>
  <Company>IR/PS @ UCSD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HMI + CLDS = NEW SDSC CENTER</dc:title>
  <dc:creator>jshort</dc:creator>
  <cp:lastModifiedBy>Chaitan Baru</cp:lastModifiedBy>
  <cp:revision>604</cp:revision>
  <dcterms:created xsi:type="dcterms:W3CDTF">2011-08-15T15:46:23Z</dcterms:created>
  <dcterms:modified xsi:type="dcterms:W3CDTF">2013-02-27T17:16:34Z</dcterms:modified>
</cp:coreProperties>
</file>